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73" r:id="rId5"/>
    <p:sldId id="274" r:id="rId6"/>
    <p:sldId id="276" r:id="rId7"/>
    <p:sldId id="257" r:id="rId8"/>
    <p:sldId id="278" r:id="rId9"/>
    <p:sldId id="262" r:id="rId10"/>
    <p:sldId id="259" r:id="rId11"/>
    <p:sldId id="282" r:id="rId12"/>
    <p:sldId id="283" r:id="rId13"/>
    <p:sldId id="284" r:id="rId14"/>
    <p:sldId id="279" r:id="rId15"/>
    <p:sldId id="286" r:id="rId16"/>
    <p:sldId id="263" r:id="rId17"/>
    <p:sldId id="288" r:id="rId18"/>
    <p:sldId id="260" r:id="rId19"/>
    <p:sldId id="285" r:id="rId20"/>
    <p:sldId id="289" r:id="rId21"/>
    <p:sldId id="290" r:id="rId22"/>
    <p:sldId id="275" r:id="rId2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4C"/>
    <a:srgbClr val="FFFFFF"/>
    <a:srgbClr val="EAB200"/>
    <a:srgbClr val="F2F2F2"/>
    <a:srgbClr val="014067"/>
    <a:srgbClr val="3F3F3F"/>
    <a:srgbClr val="014E7D"/>
    <a:srgbClr val="013657"/>
    <a:srgbClr val="01456F"/>
    <a:srgbClr val="014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77665A-271B-49E3-9054-5D619B1D221F}" v="1" dt="2024-09-17T22:21:49.1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4" autoAdjust="0"/>
  </p:normalViewPr>
  <p:slideViewPr>
    <p:cSldViewPr snapToGrid="0" showGuides="1">
      <p:cViewPr varScale="1">
        <p:scale>
          <a:sx n="82" d="100"/>
          <a:sy n="82" d="100"/>
        </p:scale>
        <p:origin x="672" y="7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B7AEF9-74CE-43F1-8E8C-04872114DBC3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1473D1EC-A33A-486A-AB98-D3B208521441}">
      <dgm:prSet phldrT="[Texto]"/>
      <dgm:spPr/>
      <dgm:t>
        <a:bodyPr/>
        <a:lstStyle/>
        <a:p>
          <a:r>
            <a:rPr lang="pt-BR" dirty="0"/>
            <a:t>Terminologia da Atividade de Teste de Software</a:t>
          </a:r>
        </a:p>
      </dgm:t>
    </dgm:pt>
    <dgm:pt modelId="{07996E32-7AB8-4A5B-8792-7F72B369203F}" type="parTrans" cxnId="{A81BD85A-7A1E-4B6A-8F69-25514B59F37B}">
      <dgm:prSet/>
      <dgm:spPr/>
      <dgm:t>
        <a:bodyPr/>
        <a:lstStyle/>
        <a:p>
          <a:endParaRPr lang="pt-BR"/>
        </a:p>
      </dgm:t>
    </dgm:pt>
    <dgm:pt modelId="{43E372A3-EE0F-4F25-BB62-8A27614E9C0B}" type="sibTrans" cxnId="{A81BD85A-7A1E-4B6A-8F69-25514B59F37B}">
      <dgm:prSet/>
      <dgm:spPr/>
      <dgm:t>
        <a:bodyPr/>
        <a:lstStyle/>
        <a:p>
          <a:endParaRPr lang="pt-BR"/>
        </a:p>
      </dgm:t>
    </dgm:pt>
    <dgm:pt modelId="{B8C77959-94F8-4A54-97C1-C5B91F384E0A}">
      <dgm:prSet phldrT="[Texto]"/>
      <dgm:spPr/>
      <dgm:t>
        <a:bodyPr/>
        <a:lstStyle/>
        <a:p>
          <a:r>
            <a:rPr lang="pt-BR" dirty="0"/>
            <a:t>É importante conhecer os termos e jargões utilizados (falar a mesma linguagem). </a:t>
          </a:r>
        </a:p>
      </dgm:t>
    </dgm:pt>
    <dgm:pt modelId="{B4E91EED-E86F-4D7A-8352-0E83F3DEF4DE}" type="parTrans" cxnId="{0786B1E6-2D0D-4A22-A8B0-A63E0D262403}">
      <dgm:prSet/>
      <dgm:spPr/>
      <dgm:t>
        <a:bodyPr/>
        <a:lstStyle/>
        <a:p>
          <a:endParaRPr lang="pt-BR"/>
        </a:p>
      </dgm:t>
    </dgm:pt>
    <dgm:pt modelId="{1404F06E-9649-48A1-83C5-03824B164472}" type="sibTrans" cxnId="{0786B1E6-2D0D-4A22-A8B0-A63E0D262403}">
      <dgm:prSet/>
      <dgm:spPr/>
      <dgm:t>
        <a:bodyPr/>
        <a:lstStyle/>
        <a:p>
          <a:endParaRPr lang="pt-BR"/>
        </a:p>
      </dgm:t>
    </dgm:pt>
    <dgm:pt modelId="{93A8778F-C4BE-4346-9757-6CB179DC0AAB}">
      <dgm:prSet phldrT="[Texto]"/>
      <dgm:spPr/>
      <dgm:t>
        <a:bodyPr/>
        <a:lstStyle/>
        <a:p>
          <a:r>
            <a:rPr lang="pt-BR" dirty="0"/>
            <a:t>Engano x Defeito x Erro x Falha</a:t>
          </a:r>
        </a:p>
      </dgm:t>
    </dgm:pt>
    <dgm:pt modelId="{75537B15-6803-48AC-97D1-D4D68F4CE048}" type="parTrans" cxnId="{8AAB30D1-6F9B-44CC-8C38-65C63A9BE661}">
      <dgm:prSet/>
      <dgm:spPr/>
      <dgm:t>
        <a:bodyPr/>
        <a:lstStyle/>
        <a:p>
          <a:endParaRPr lang="pt-BR"/>
        </a:p>
      </dgm:t>
    </dgm:pt>
    <dgm:pt modelId="{C4614EE5-389A-4361-B77E-E2EA65EEF1AD}" type="sibTrans" cxnId="{8AAB30D1-6F9B-44CC-8C38-65C63A9BE661}">
      <dgm:prSet/>
      <dgm:spPr/>
      <dgm:t>
        <a:bodyPr/>
        <a:lstStyle/>
        <a:p>
          <a:endParaRPr lang="pt-BR"/>
        </a:p>
      </dgm:t>
    </dgm:pt>
    <dgm:pt modelId="{CEC20223-908E-4FB9-BA28-C24833A9C156}">
      <dgm:prSet phldrT="[Texto]"/>
      <dgm:spPr/>
      <dgm:t>
        <a:bodyPr/>
        <a:lstStyle/>
        <a:p>
          <a:r>
            <a:rPr lang="pt-BR" dirty="0"/>
            <a:t>Essas definições nem sempre são seguidas.</a:t>
          </a:r>
        </a:p>
      </dgm:t>
    </dgm:pt>
    <dgm:pt modelId="{5760098F-23D6-4C3B-BFF9-2D30F56C6CE6}" type="parTrans" cxnId="{3778CBBB-7745-44D5-9455-19A214B86DCE}">
      <dgm:prSet/>
      <dgm:spPr/>
      <dgm:t>
        <a:bodyPr/>
        <a:lstStyle/>
        <a:p>
          <a:endParaRPr lang="pt-BR"/>
        </a:p>
      </dgm:t>
    </dgm:pt>
    <dgm:pt modelId="{B3B9730B-A0A4-4038-830E-1225E441C793}" type="sibTrans" cxnId="{3778CBBB-7745-44D5-9455-19A214B86DCE}">
      <dgm:prSet/>
      <dgm:spPr/>
      <dgm:t>
        <a:bodyPr/>
        <a:lstStyle/>
        <a:p>
          <a:endParaRPr lang="pt-BR"/>
        </a:p>
      </dgm:t>
    </dgm:pt>
    <dgm:pt modelId="{EEE87F40-266D-4BAD-9772-3466CA2DACAA}">
      <dgm:prSet phldrT="[Texto]"/>
      <dgm:spPr/>
      <dgm:t>
        <a:bodyPr/>
        <a:lstStyle/>
        <a:p>
          <a:r>
            <a:rPr lang="pt-BR" dirty="0"/>
            <a:t>É importante saber diferenciá-las.</a:t>
          </a:r>
        </a:p>
      </dgm:t>
    </dgm:pt>
    <dgm:pt modelId="{46483C95-9D78-4E5B-B871-9D5E129603ED}" type="parTrans" cxnId="{720178D8-6834-4800-AEC4-48FE13635951}">
      <dgm:prSet/>
      <dgm:spPr/>
      <dgm:t>
        <a:bodyPr/>
        <a:lstStyle/>
        <a:p>
          <a:endParaRPr lang="pt-BR"/>
        </a:p>
      </dgm:t>
    </dgm:pt>
    <dgm:pt modelId="{5C61B71B-61D7-4EA8-8671-EDE6CFCA5390}" type="sibTrans" cxnId="{720178D8-6834-4800-AEC4-48FE13635951}">
      <dgm:prSet/>
      <dgm:spPr/>
      <dgm:t>
        <a:bodyPr/>
        <a:lstStyle/>
        <a:p>
          <a:endParaRPr lang="pt-BR"/>
        </a:p>
      </dgm:t>
    </dgm:pt>
    <dgm:pt modelId="{5B6DC818-EF37-4B5D-A3D2-84A0FDC13DBD}">
      <dgm:prSet phldrT="[Texto]"/>
      <dgm:spPr/>
      <dgm:t>
        <a:bodyPr/>
        <a:lstStyle/>
        <a:p>
          <a:r>
            <a:rPr lang="pt-BR" dirty="0"/>
            <a:t>Existem padrões internacionais que coletam e padronizam a terminologia da área.</a:t>
          </a:r>
        </a:p>
      </dgm:t>
    </dgm:pt>
    <dgm:pt modelId="{0A1BF690-ABAE-4FC4-9DEC-11CC924F1DE3}" type="parTrans" cxnId="{95A0CBB7-B82E-49BB-9825-79D6CA5D36F8}">
      <dgm:prSet/>
      <dgm:spPr/>
      <dgm:t>
        <a:bodyPr/>
        <a:lstStyle/>
        <a:p>
          <a:endParaRPr lang="pt-BR"/>
        </a:p>
      </dgm:t>
    </dgm:pt>
    <dgm:pt modelId="{6BACB997-1598-4ABE-AAB5-FBA8CAF00155}" type="sibTrans" cxnId="{95A0CBB7-B82E-49BB-9825-79D6CA5D36F8}">
      <dgm:prSet/>
      <dgm:spPr/>
      <dgm:t>
        <a:bodyPr/>
        <a:lstStyle/>
        <a:p>
          <a:endParaRPr lang="pt-BR"/>
        </a:p>
      </dgm:t>
    </dgm:pt>
    <dgm:pt modelId="{4E783A51-A3DF-48F4-81AB-9A00441379C6}" type="pres">
      <dgm:prSet presAssocID="{F2B7AEF9-74CE-43F1-8E8C-04872114DBC3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E8CBBFF-0245-4DA2-9898-996ED4799E41}" type="pres">
      <dgm:prSet presAssocID="{1473D1EC-A33A-486A-AB98-D3B208521441}" presName="centerShape" presStyleLbl="node0" presStyleIdx="0" presStyleCnt="1"/>
      <dgm:spPr/>
    </dgm:pt>
    <dgm:pt modelId="{75693A80-BA15-4553-8FA0-170D508C13FD}" type="pres">
      <dgm:prSet presAssocID="{B4E91EED-E86F-4D7A-8352-0E83F3DEF4DE}" presName="Name9" presStyleLbl="parChTrans1D2" presStyleIdx="0" presStyleCnt="5"/>
      <dgm:spPr/>
    </dgm:pt>
    <dgm:pt modelId="{074BD932-CD82-40FF-A387-C2B57AD40F0B}" type="pres">
      <dgm:prSet presAssocID="{B4E91EED-E86F-4D7A-8352-0E83F3DEF4DE}" presName="connTx" presStyleLbl="parChTrans1D2" presStyleIdx="0" presStyleCnt="5"/>
      <dgm:spPr/>
    </dgm:pt>
    <dgm:pt modelId="{EDF6498C-48DA-4D64-8FBE-C32F7A860AD6}" type="pres">
      <dgm:prSet presAssocID="{B8C77959-94F8-4A54-97C1-C5B91F384E0A}" presName="node" presStyleLbl="node1" presStyleIdx="0" presStyleCnt="5">
        <dgm:presLayoutVars>
          <dgm:bulletEnabled val="1"/>
        </dgm:presLayoutVars>
      </dgm:prSet>
      <dgm:spPr/>
    </dgm:pt>
    <dgm:pt modelId="{53E83A1B-726A-4D4F-A4D1-C74FFB3442DA}" type="pres">
      <dgm:prSet presAssocID="{75537B15-6803-48AC-97D1-D4D68F4CE048}" presName="Name9" presStyleLbl="parChTrans1D2" presStyleIdx="1" presStyleCnt="5"/>
      <dgm:spPr/>
    </dgm:pt>
    <dgm:pt modelId="{E041DF48-5913-4B63-99D7-1BC60F207652}" type="pres">
      <dgm:prSet presAssocID="{75537B15-6803-48AC-97D1-D4D68F4CE048}" presName="connTx" presStyleLbl="parChTrans1D2" presStyleIdx="1" presStyleCnt="5"/>
      <dgm:spPr/>
    </dgm:pt>
    <dgm:pt modelId="{8641AB26-9EF2-4307-B5E2-85BFF22BFD16}" type="pres">
      <dgm:prSet presAssocID="{93A8778F-C4BE-4346-9757-6CB179DC0AAB}" presName="node" presStyleLbl="node1" presStyleIdx="1" presStyleCnt="5">
        <dgm:presLayoutVars>
          <dgm:bulletEnabled val="1"/>
        </dgm:presLayoutVars>
      </dgm:prSet>
      <dgm:spPr/>
    </dgm:pt>
    <dgm:pt modelId="{1847631A-E009-4F88-B433-DEF596201255}" type="pres">
      <dgm:prSet presAssocID="{5760098F-23D6-4C3B-BFF9-2D30F56C6CE6}" presName="Name9" presStyleLbl="parChTrans1D2" presStyleIdx="2" presStyleCnt="5"/>
      <dgm:spPr/>
    </dgm:pt>
    <dgm:pt modelId="{1B7964BB-D3D0-4E37-9975-70623C132F6A}" type="pres">
      <dgm:prSet presAssocID="{5760098F-23D6-4C3B-BFF9-2D30F56C6CE6}" presName="connTx" presStyleLbl="parChTrans1D2" presStyleIdx="2" presStyleCnt="5"/>
      <dgm:spPr/>
    </dgm:pt>
    <dgm:pt modelId="{BD20641D-FAD6-4B1A-9E26-05EFDD7B350F}" type="pres">
      <dgm:prSet presAssocID="{CEC20223-908E-4FB9-BA28-C24833A9C156}" presName="node" presStyleLbl="node1" presStyleIdx="2" presStyleCnt="5">
        <dgm:presLayoutVars>
          <dgm:bulletEnabled val="1"/>
        </dgm:presLayoutVars>
      </dgm:prSet>
      <dgm:spPr/>
    </dgm:pt>
    <dgm:pt modelId="{F9E4A415-28CC-411D-94F9-268500ADC836}" type="pres">
      <dgm:prSet presAssocID="{46483C95-9D78-4E5B-B871-9D5E129603ED}" presName="Name9" presStyleLbl="parChTrans1D2" presStyleIdx="3" presStyleCnt="5"/>
      <dgm:spPr/>
    </dgm:pt>
    <dgm:pt modelId="{84BEBA12-A63A-4778-8300-163E35C47BC3}" type="pres">
      <dgm:prSet presAssocID="{46483C95-9D78-4E5B-B871-9D5E129603ED}" presName="connTx" presStyleLbl="parChTrans1D2" presStyleIdx="3" presStyleCnt="5"/>
      <dgm:spPr/>
    </dgm:pt>
    <dgm:pt modelId="{049B9EB0-85D6-4D67-A90A-13FC8288A3E6}" type="pres">
      <dgm:prSet presAssocID="{EEE87F40-266D-4BAD-9772-3466CA2DACAA}" presName="node" presStyleLbl="node1" presStyleIdx="3" presStyleCnt="5">
        <dgm:presLayoutVars>
          <dgm:bulletEnabled val="1"/>
        </dgm:presLayoutVars>
      </dgm:prSet>
      <dgm:spPr/>
    </dgm:pt>
    <dgm:pt modelId="{0E072ED1-879E-4C22-981A-72C324302041}" type="pres">
      <dgm:prSet presAssocID="{0A1BF690-ABAE-4FC4-9DEC-11CC924F1DE3}" presName="Name9" presStyleLbl="parChTrans1D2" presStyleIdx="4" presStyleCnt="5"/>
      <dgm:spPr/>
    </dgm:pt>
    <dgm:pt modelId="{A27F35DC-AAD2-44B5-9FB1-EBA980E8A774}" type="pres">
      <dgm:prSet presAssocID="{0A1BF690-ABAE-4FC4-9DEC-11CC924F1DE3}" presName="connTx" presStyleLbl="parChTrans1D2" presStyleIdx="4" presStyleCnt="5"/>
      <dgm:spPr/>
    </dgm:pt>
    <dgm:pt modelId="{A138C8B4-8B2A-42ED-9D6F-FCD819D65F3A}" type="pres">
      <dgm:prSet presAssocID="{5B6DC818-EF37-4B5D-A3D2-84A0FDC13DBD}" presName="node" presStyleLbl="node1" presStyleIdx="4" presStyleCnt="5">
        <dgm:presLayoutVars>
          <dgm:bulletEnabled val="1"/>
        </dgm:presLayoutVars>
      </dgm:prSet>
      <dgm:spPr/>
    </dgm:pt>
  </dgm:ptLst>
  <dgm:cxnLst>
    <dgm:cxn modelId="{82698801-B8D7-416B-997E-8556E9A320C7}" type="presOf" srcId="{CEC20223-908E-4FB9-BA28-C24833A9C156}" destId="{BD20641D-FAD6-4B1A-9E26-05EFDD7B350F}" srcOrd="0" destOrd="0" presId="urn:microsoft.com/office/officeart/2005/8/layout/radial1"/>
    <dgm:cxn modelId="{30146E02-8432-4334-87C0-0017FBA8745F}" type="presOf" srcId="{0A1BF690-ABAE-4FC4-9DEC-11CC924F1DE3}" destId="{0E072ED1-879E-4C22-981A-72C324302041}" srcOrd="0" destOrd="0" presId="urn:microsoft.com/office/officeart/2005/8/layout/radial1"/>
    <dgm:cxn modelId="{6A271D0F-EDD3-4D6C-B074-221B3DB8CA00}" type="presOf" srcId="{5760098F-23D6-4C3B-BFF9-2D30F56C6CE6}" destId="{1B7964BB-D3D0-4E37-9975-70623C132F6A}" srcOrd="1" destOrd="0" presId="urn:microsoft.com/office/officeart/2005/8/layout/radial1"/>
    <dgm:cxn modelId="{DF371020-330D-4CA3-AC13-656C2003A02E}" type="presOf" srcId="{46483C95-9D78-4E5B-B871-9D5E129603ED}" destId="{84BEBA12-A63A-4778-8300-163E35C47BC3}" srcOrd="1" destOrd="0" presId="urn:microsoft.com/office/officeart/2005/8/layout/radial1"/>
    <dgm:cxn modelId="{F2BF8121-B2F6-4CB9-AAF4-CC0EB44A6CF0}" type="presOf" srcId="{75537B15-6803-48AC-97D1-D4D68F4CE048}" destId="{E041DF48-5913-4B63-99D7-1BC60F207652}" srcOrd="1" destOrd="0" presId="urn:microsoft.com/office/officeart/2005/8/layout/radial1"/>
    <dgm:cxn modelId="{9C700828-86DE-4938-A518-A3E30A6B7CE2}" type="presOf" srcId="{B8C77959-94F8-4A54-97C1-C5B91F384E0A}" destId="{EDF6498C-48DA-4D64-8FBE-C32F7A860AD6}" srcOrd="0" destOrd="0" presId="urn:microsoft.com/office/officeart/2005/8/layout/radial1"/>
    <dgm:cxn modelId="{72823141-B75B-45F3-9305-00FC148A53A9}" type="presOf" srcId="{75537B15-6803-48AC-97D1-D4D68F4CE048}" destId="{53E83A1B-726A-4D4F-A4D1-C74FFB3442DA}" srcOrd="0" destOrd="0" presId="urn:microsoft.com/office/officeart/2005/8/layout/radial1"/>
    <dgm:cxn modelId="{74D37870-D5FB-4D25-97FC-13EAB3D591B2}" type="presOf" srcId="{B4E91EED-E86F-4D7A-8352-0E83F3DEF4DE}" destId="{074BD932-CD82-40FF-A387-C2B57AD40F0B}" srcOrd="1" destOrd="0" presId="urn:microsoft.com/office/officeart/2005/8/layout/radial1"/>
    <dgm:cxn modelId="{E1819553-55B9-4E0F-94F0-DDEACD6DB6C2}" type="presOf" srcId="{46483C95-9D78-4E5B-B871-9D5E129603ED}" destId="{F9E4A415-28CC-411D-94F9-268500ADC836}" srcOrd="0" destOrd="0" presId="urn:microsoft.com/office/officeart/2005/8/layout/radial1"/>
    <dgm:cxn modelId="{CCA6805A-1858-4B00-969A-78A3435E7A03}" type="presOf" srcId="{B4E91EED-E86F-4D7A-8352-0E83F3DEF4DE}" destId="{75693A80-BA15-4553-8FA0-170D508C13FD}" srcOrd="0" destOrd="0" presId="urn:microsoft.com/office/officeart/2005/8/layout/radial1"/>
    <dgm:cxn modelId="{A81BD85A-7A1E-4B6A-8F69-25514B59F37B}" srcId="{F2B7AEF9-74CE-43F1-8E8C-04872114DBC3}" destId="{1473D1EC-A33A-486A-AB98-D3B208521441}" srcOrd="0" destOrd="0" parTransId="{07996E32-7AB8-4A5B-8792-7F72B369203F}" sibTransId="{43E372A3-EE0F-4F25-BB62-8A27614E9C0B}"/>
    <dgm:cxn modelId="{E48EA98B-D3EE-4BE5-A263-AA9B2CD60D9A}" type="presOf" srcId="{0A1BF690-ABAE-4FC4-9DEC-11CC924F1DE3}" destId="{A27F35DC-AAD2-44B5-9FB1-EBA980E8A774}" srcOrd="1" destOrd="0" presId="urn:microsoft.com/office/officeart/2005/8/layout/radial1"/>
    <dgm:cxn modelId="{9B89C491-3B4E-4608-A8EF-B4F9393AC426}" type="presOf" srcId="{93A8778F-C4BE-4346-9757-6CB179DC0AAB}" destId="{8641AB26-9EF2-4307-B5E2-85BFF22BFD16}" srcOrd="0" destOrd="0" presId="urn:microsoft.com/office/officeart/2005/8/layout/radial1"/>
    <dgm:cxn modelId="{6B226C9A-FA51-429F-A76D-D2003EED49ED}" type="presOf" srcId="{F2B7AEF9-74CE-43F1-8E8C-04872114DBC3}" destId="{4E783A51-A3DF-48F4-81AB-9A00441379C6}" srcOrd="0" destOrd="0" presId="urn:microsoft.com/office/officeart/2005/8/layout/radial1"/>
    <dgm:cxn modelId="{95A0CBB7-B82E-49BB-9825-79D6CA5D36F8}" srcId="{1473D1EC-A33A-486A-AB98-D3B208521441}" destId="{5B6DC818-EF37-4B5D-A3D2-84A0FDC13DBD}" srcOrd="4" destOrd="0" parTransId="{0A1BF690-ABAE-4FC4-9DEC-11CC924F1DE3}" sibTransId="{6BACB997-1598-4ABE-AAB5-FBA8CAF00155}"/>
    <dgm:cxn modelId="{3FF9D9B9-6610-4FF0-961C-41A7F2FAF820}" type="presOf" srcId="{1473D1EC-A33A-486A-AB98-D3B208521441}" destId="{BE8CBBFF-0245-4DA2-9898-996ED4799E41}" srcOrd="0" destOrd="0" presId="urn:microsoft.com/office/officeart/2005/8/layout/radial1"/>
    <dgm:cxn modelId="{3778CBBB-7745-44D5-9455-19A214B86DCE}" srcId="{1473D1EC-A33A-486A-AB98-D3B208521441}" destId="{CEC20223-908E-4FB9-BA28-C24833A9C156}" srcOrd="2" destOrd="0" parTransId="{5760098F-23D6-4C3B-BFF9-2D30F56C6CE6}" sibTransId="{B3B9730B-A0A4-4038-830E-1225E441C793}"/>
    <dgm:cxn modelId="{8CEC19C7-51BF-4FF8-ACF3-3427C51EFB84}" type="presOf" srcId="{5B6DC818-EF37-4B5D-A3D2-84A0FDC13DBD}" destId="{A138C8B4-8B2A-42ED-9D6F-FCD819D65F3A}" srcOrd="0" destOrd="0" presId="urn:microsoft.com/office/officeart/2005/8/layout/radial1"/>
    <dgm:cxn modelId="{8AAB30D1-6F9B-44CC-8C38-65C63A9BE661}" srcId="{1473D1EC-A33A-486A-AB98-D3B208521441}" destId="{93A8778F-C4BE-4346-9757-6CB179DC0AAB}" srcOrd="1" destOrd="0" parTransId="{75537B15-6803-48AC-97D1-D4D68F4CE048}" sibTransId="{C4614EE5-389A-4361-B77E-E2EA65EEF1AD}"/>
    <dgm:cxn modelId="{720178D8-6834-4800-AEC4-48FE13635951}" srcId="{1473D1EC-A33A-486A-AB98-D3B208521441}" destId="{EEE87F40-266D-4BAD-9772-3466CA2DACAA}" srcOrd="3" destOrd="0" parTransId="{46483C95-9D78-4E5B-B871-9D5E129603ED}" sibTransId="{5C61B71B-61D7-4EA8-8671-EDE6CFCA5390}"/>
    <dgm:cxn modelId="{3F48E8D9-F69B-4176-852A-AF9B49C6D69B}" type="presOf" srcId="{EEE87F40-266D-4BAD-9772-3466CA2DACAA}" destId="{049B9EB0-85D6-4D67-A90A-13FC8288A3E6}" srcOrd="0" destOrd="0" presId="urn:microsoft.com/office/officeart/2005/8/layout/radial1"/>
    <dgm:cxn modelId="{0786B1E6-2D0D-4A22-A8B0-A63E0D262403}" srcId="{1473D1EC-A33A-486A-AB98-D3B208521441}" destId="{B8C77959-94F8-4A54-97C1-C5B91F384E0A}" srcOrd="0" destOrd="0" parTransId="{B4E91EED-E86F-4D7A-8352-0E83F3DEF4DE}" sibTransId="{1404F06E-9649-48A1-83C5-03824B164472}"/>
    <dgm:cxn modelId="{7A8595FE-4E0F-4C5B-BB8F-48C91A1458CD}" type="presOf" srcId="{5760098F-23D6-4C3B-BFF9-2D30F56C6CE6}" destId="{1847631A-E009-4F88-B433-DEF596201255}" srcOrd="0" destOrd="0" presId="urn:microsoft.com/office/officeart/2005/8/layout/radial1"/>
    <dgm:cxn modelId="{B9ED8A6B-CDC1-4AB8-A64D-1BED95BCD437}" type="presParOf" srcId="{4E783A51-A3DF-48F4-81AB-9A00441379C6}" destId="{BE8CBBFF-0245-4DA2-9898-996ED4799E41}" srcOrd="0" destOrd="0" presId="urn:microsoft.com/office/officeart/2005/8/layout/radial1"/>
    <dgm:cxn modelId="{A0EE0577-6590-4171-ACA5-F067307F6792}" type="presParOf" srcId="{4E783A51-A3DF-48F4-81AB-9A00441379C6}" destId="{75693A80-BA15-4553-8FA0-170D508C13FD}" srcOrd="1" destOrd="0" presId="urn:microsoft.com/office/officeart/2005/8/layout/radial1"/>
    <dgm:cxn modelId="{D2F4B405-CCD7-40C4-9501-4D21394682FF}" type="presParOf" srcId="{75693A80-BA15-4553-8FA0-170D508C13FD}" destId="{074BD932-CD82-40FF-A387-C2B57AD40F0B}" srcOrd="0" destOrd="0" presId="urn:microsoft.com/office/officeart/2005/8/layout/radial1"/>
    <dgm:cxn modelId="{3ABAAC29-BD47-4A03-85B3-E04628298F75}" type="presParOf" srcId="{4E783A51-A3DF-48F4-81AB-9A00441379C6}" destId="{EDF6498C-48DA-4D64-8FBE-C32F7A860AD6}" srcOrd="2" destOrd="0" presId="urn:microsoft.com/office/officeart/2005/8/layout/radial1"/>
    <dgm:cxn modelId="{BE8FEE17-7A04-4E53-A872-A8B0F801CBE5}" type="presParOf" srcId="{4E783A51-A3DF-48F4-81AB-9A00441379C6}" destId="{53E83A1B-726A-4D4F-A4D1-C74FFB3442DA}" srcOrd="3" destOrd="0" presId="urn:microsoft.com/office/officeart/2005/8/layout/radial1"/>
    <dgm:cxn modelId="{DD7569E5-C6EA-49A5-AAB5-0F773D670167}" type="presParOf" srcId="{53E83A1B-726A-4D4F-A4D1-C74FFB3442DA}" destId="{E041DF48-5913-4B63-99D7-1BC60F207652}" srcOrd="0" destOrd="0" presId="urn:microsoft.com/office/officeart/2005/8/layout/radial1"/>
    <dgm:cxn modelId="{E232952B-2A85-45C2-A2D3-C5F626B51B39}" type="presParOf" srcId="{4E783A51-A3DF-48F4-81AB-9A00441379C6}" destId="{8641AB26-9EF2-4307-B5E2-85BFF22BFD16}" srcOrd="4" destOrd="0" presId="urn:microsoft.com/office/officeart/2005/8/layout/radial1"/>
    <dgm:cxn modelId="{BCAEB486-4335-435D-9E2A-3EC7582DDD29}" type="presParOf" srcId="{4E783A51-A3DF-48F4-81AB-9A00441379C6}" destId="{1847631A-E009-4F88-B433-DEF596201255}" srcOrd="5" destOrd="0" presId="urn:microsoft.com/office/officeart/2005/8/layout/radial1"/>
    <dgm:cxn modelId="{C4EDB835-5765-4354-A09A-51449BDACC37}" type="presParOf" srcId="{1847631A-E009-4F88-B433-DEF596201255}" destId="{1B7964BB-D3D0-4E37-9975-70623C132F6A}" srcOrd="0" destOrd="0" presId="urn:microsoft.com/office/officeart/2005/8/layout/radial1"/>
    <dgm:cxn modelId="{F84C642D-A1FA-427C-8AE8-AB859C71FBF7}" type="presParOf" srcId="{4E783A51-A3DF-48F4-81AB-9A00441379C6}" destId="{BD20641D-FAD6-4B1A-9E26-05EFDD7B350F}" srcOrd="6" destOrd="0" presId="urn:microsoft.com/office/officeart/2005/8/layout/radial1"/>
    <dgm:cxn modelId="{9D3BEBA3-BD96-4A8D-A527-5E0DEE9D2A8D}" type="presParOf" srcId="{4E783A51-A3DF-48F4-81AB-9A00441379C6}" destId="{F9E4A415-28CC-411D-94F9-268500ADC836}" srcOrd="7" destOrd="0" presId="urn:microsoft.com/office/officeart/2005/8/layout/radial1"/>
    <dgm:cxn modelId="{9A6E7438-8136-4EAB-B317-056410754F3C}" type="presParOf" srcId="{F9E4A415-28CC-411D-94F9-268500ADC836}" destId="{84BEBA12-A63A-4778-8300-163E35C47BC3}" srcOrd="0" destOrd="0" presId="urn:microsoft.com/office/officeart/2005/8/layout/radial1"/>
    <dgm:cxn modelId="{4EF3722F-659E-48E4-9143-BC4E5A554722}" type="presParOf" srcId="{4E783A51-A3DF-48F4-81AB-9A00441379C6}" destId="{049B9EB0-85D6-4D67-A90A-13FC8288A3E6}" srcOrd="8" destOrd="0" presId="urn:microsoft.com/office/officeart/2005/8/layout/radial1"/>
    <dgm:cxn modelId="{C20EB687-154A-45F9-9A41-051E55E4BF3F}" type="presParOf" srcId="{4E783A51-A3DF-48F4-81AB-9A00441379C6}" destId="{0E072ED1-879E-4C22-981A-72C324302041}" srcOrd="9" destOrd="0" presId="urn:microsoft.com/office/officeart/2005/8/layout/radial1"/>
    <dgm:cxn modelId="{8BBD099D-4376-48FD-A59C-B75C37638477}" type="presParOf" srcId="{0E072ED1-879E-4C22-981A-72C324302041}" destId="{A27F35DC-AAD2-44B5-9FB1-EBA980E8A774}" srcOrd="0" destOrd="0" presId="urn:microsoft.com/office/officeart/2005/8/layout/radial1"/>
    <dgm:cxn modelId="{7E880AD3-E163-458C-9BDE-0AEBF0526B13}" type="presParOf" srcId="{4E783A51-A3DF-48F4-81AB-9A00441379C6}" destId="{A138C8B4-8B2A-42ED-9D6F-FCD819D65F3A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8CBBFF-0245-4DA2-9898-996ED4799E41}">
      <dsp:nvSpPr>
        <dsp:cNvPr id="0" name=""/>
        <dsp:cNvSpPr/>
      </dsp:nvSpPr>
      <dsp:spPr>
        <a:xfrm>
          <a:off x="3262669" y="2107281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Terminologia da Atividade de Teste de Software</a:t>
          </a:r>
        </a:p>
      </dsp:txBody>
      <dsp:txXfrm>
        <a:off x="3497373" y="2341985"/>
        <a:ext cx="1133253" cy="1133253"/>
      </dsp:txXfrm>
    </dsp:sp>
    <dsp:sp modelId="{75693A80-BA15-4553-8FA0-170D508C13FD}">
      <dsp:nvSpPr>
        <dsp:cNvPr id="0" name=""/>
        <dsp:cNvSpPr/>
      </dsp:nvSpPr>
      <dsp:spPr>
        <a:xfrm rot="16200000">
          <a:off x="3821891" y="1847426"/>
          <a:ext cx="48421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484217" y="177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4051894" y="1853067"/>
        <a:ext cx="24210" cy="24210"/>
      </dsp:txXfrm>
    </dsp:sp>
    <dsp:sp modelId="{EDF6498C-48DA-4D64-8FBE-C32F7A860AD6}">
      <dsp:nvSpPr>
        <dsp:cNvPr id="0" name=""/>
        <dsp:cNvSpPr/>
      </dsp:nvSpPr>
      <dsp:spPr>
        <a:xfrm>
          <a:off x="3262669" y="20402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kern="1200" dirty="0"/>
            <a:t>É importante conhecer os termos e jargões utilizados (falar a mesma linguagem). </a:t>
          </a:r>
        </a:p>
      </dsp:txBody>
      <dsp:txXfrm>
        <a:off x="3497373" y="255106"/>
        <a:ext cx="1133253" cy="1133253"/>
      </dsp:txXfrm>
    </dsp:sp>
    <dsp:sp modelId="{53E83A1B-726A-4D4F-A4D1-C74FFB3442DA}">
      <dsp:nvSpPr>
        <dsp:cNvPr id="0" name=""/>
        <dsp:cNvSpPr/>
      </dsp:nvSpPr>
      <dsp:spPr>
        <a:xfrm rot="20520000">
          <a:off x="4814261" y="2568426"/>
          <a:ext cx="48421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484217" y="177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044264" y="2574066"/>
        <a:ext cx="24210" cy="24210"/>
      </dsp:txXfrm>
    </dsp:sp>
    <dsp:sp modelId="{8641AB26-9EF2-4307-B5E2-85BFF22BFD16}">
      <dsp:nvSpPr>
        <dsp:cNvPr id="0" name=""/>
        <dsp:cNvSpPr/>
      </dsp:nvSpPr>
      <dsp:spPr>
        <a:xfrm>
          <a:off x="5247409" y="1462400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kern="1200" dirty="0"/>
            <a:t>Engano x Defeito x Erro x Falha</a:t>
          </a:r>
        </a:p>
      </dsp:txBody>
      <dsp:txXfrm>
        <a:off x="5482113" y="1697104"/>
        <a:ext cx="1133253" cy="1133253"/>
      </dsp:txXfrm>
    </dsp:sp>
    <dsp:sp modelId="{1847631A-E009-4F88-B433-DEF596201255}">
      <dsp:nvSpPr>
        <dsp:cNvPr id="0" name=""/>
        <dsp:cNvSpPr/>
      </dsp:nvSpPr>
      <dsp:spPr>
        <a:xfrm rot="3240000">
          <a:off x="4435209" y="3735027"/>
          <a:ext cx="48421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484217" y="177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4665213" y="3740667"/>
        <a:ext cx="24210" cy="24210"/>
      </dsp:txXfrm>
    </dsp:sp>
    <dsp:sp modelId="{BD20641D-FAD6-4B1A-9E26-05EFDD7B350F}">
      <dsp:nvSpPr>
        <dsp:cNvPr id="0" name=""/>
        <dsp:cNvSpPr/>
      </dsp:nvSpPr>
      <dsp:spPr>
        <a:xfrm>
          <a:off x="4489306" y="3795603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kern="1200" dirty="0"/>
            <a:t>Essas definições nem sempre são seguidas.</a:t>
          </a:r>
        </a:p>
      </dsp:txBody>
      <dsp:txXfrm>
        <a:off x="4724010" y="4030307"/>
        <a:ext cx="1133253" cy="1133253"/>
      </dsp:txXfrm>
    </dsp:sp>
    <dsp:sp modelId="{F9E4A415-28CC-411D-94F9-268500ADC836}">
      <dsp:nvSpPr>
        <dsp:cNvPr id="0" name=""/>
        <dsp:cNvSpPr/>
      </dsp:nvSpPr>
      <dsp:spPr>
        <a:xfrm rot="7560000">
          <a:off x="3208572" y="3735027"/>
          <a:ext cx="48421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484217" y="177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 rot="10800000">
        <a:off x="3438575" y="3740667"/>
        <a:ext cx="24210" cy="24210"/>
      </dsp:txXfrm>
    </dsp:sp>
    <dsp:sp modelId="{049B9EB0-85D6-4D67-A90A-13FC8288A3E6}">
      <dsp:nvSpPr>
        <dsp:cNvPr id="0" name=""/>
        <dsp:cNvSpPr/>
      </dsp:nvSpPr>
      <dsp:spPr>
        <a:xfrm>
          <a:off x="2036031" y="3795603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kern="1200" dirty="0"/>
            <a:t>É importante saber diferenciá-las.</a:t>
          </a:r>
        </a:p>
      </dsp:txBody>
      <dsp:txXfrm>
        <a:off x="2270735" y="4030307"/>
        <a:ext cx="1133253" cy="1133253"/>
      </dsp:txXfrm>
    </dsp:sp>
    <dsp:sp modelId="{0E072ED1-879E-4C22-981A-72C324302041}">
      <dsp:nvSpPr>
        <dsp:cNvPr id="0" name=""/>
        <dsp:cNvSpPr/>
      </dsp:nvSpPr>
      <dsp:spPr>
        <a:xfrm rot="11880000">
          <a:off x="2829520" y="2568426"/>
          <a:ext cx="484217" cy="35492"/>
        </a:xfrm>
        <a:custGeom>
          <a:avLst/>
          <a:gdLst/>
          <a:ahLst/>
          <a:cxnLst/>
          <a:rect l="0" t="0" r="0" b="0"/>
          <a:pathLst>
            <a:path>
              <a:moveTo>
                <a:pt x="0" y="17746"/>
              </a:moveTo>
              <a:lnTo>
                <a:pt x="484217" y="1774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 rot="10800000">
        <a:off x="3059524" y="2574066"/>
        <a:ext cx="24210" cy="24210"/>
      </dsp:txXfrm>
    </dsp:sp>
    <dsp:sp modelId="{A138C8B4-8B2A-42ED-9D6F-FCD819D65F3A}">
      <dsp:nvSpPr>
        <dsp:cNvPr id="0" name=""/>
        <dsp:cNvSpPr/>
      </dsp:nvSpPr>
      <dsp:spPr>
        <a:xfrm>
          <a:off x="1277928" y="1462400"/>
          <a:ext cx="1602661" cy="16026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200" kern="1200" dirty="0"/>
            <a:t>Existem padrões internacionais que coletam e padronizam a terminologia da área.</a:t>
          </a:r>
        </a:p>
      </dsp:txBody>
      <dsp:txXfrm>
        <a:off x="1512632" y="1697104"/>
        <a:ext cx="1133253" cy="11332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D4671B-FCC0-4EAA-BB8E-E4BD79218EB5}" type="datetime1">
              <a:rPr lang="pt-BR" smtClean="0"/>
              <a:t>19/09/2024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jp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A9AD4-3FF0-4D31-B3D2-33D322A576B2}" type="datetime1">
              <a:rPr lang="pt-BR" smtClean="0"/>
              <a:pPr/>
              <a:t>19/09/2024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4" name="Título 1" title="Título">
            <a:extLst>
              <a:ext uri="{FF2B5EF4-FFF2-40B4-BE49-F238E27FC236}">
                <a16:creationId xmlns:a16="http://schemas.microsoft.com/office/drawing/2014/main" id="{3EDC840B-D044-4684-B801-4608D1C1FA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5" name="Subtítulo 2" title="Subtítulo">
            <a:extLst>
              <a:ext uri="{FF2B5EF4-FFF2-40B4-BE49-F238E27FC236}">
                <a16:creationId xmlns:a16="http://schemas.microsoft.com/office/drawing/2014/main" id="{42568A23-A46A-4A25-A5B7-F9C7BB74BF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125757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20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A905715A-2A48-4D09-9297-46C5EB7DB9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0716426" y="371133"/>
            <a:ext cx="1067662" cy="113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Ret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" name="Espaço Reservado para Imagem 31" title="Imagem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 dirty="0"/>
              <a:t>Inserir ou arrastar e soltar a imagem aqui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Legenda Aqui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15BC2DD-64E6-4A46-8DB8-2F8A90A9C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  <p:sp>
        <p:nvSpPr>
          <p:cNvPr id="13" name="Título 1" title="Título">
            <a:extLst>
              <a:ext uri="{FF2B5EF4-FFF2-40B4-BE49-F238E27FC236}">
                <a16:creationId xmlns:a16="http://schemas.microsoft.com/office/drawing/2014/main" id="{5B9DEA00-E33C-429D-A743-5208792B2C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4" name="Subtítulo 2" title="Subtítulo">
            <a:extLst>
              <a:ext uri="{FF2B5EF4-FFF2-40B4-BE49-F238E27FC236}">
                <a16:creationId xmlns:a16="http://schemas.microsoft.com/office/drawing/2014/main" id="{57479BBE-F042-4FB9-A0DB-63260EC237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125757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20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Listr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53BC0D-1D08-4D45-BADE-CE648CBB7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B5C7283-DAB1-4E40-B9C1-683ACE6AA7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q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6" y="1651044"/>
            <a:ext cx="6692245" cy="18899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CB13B52-716B-434D-91A1-17299CB14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  <p:sp>
        <p:nvSpPr>
          <p:cNvPr id="12" name="Espaço Reservado para Imagem 24">
            <a:extLst>
              <a:ext uri="{FF2B5EF4-FFF2-40B4-BE49-F238E27FC236}">
                <a16:creationId xmlns:a16="http://schemas.microsoft.com/office/drawing/2014/main" id="{B133F56C-219C-4C20-91A2-30C013CE82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0660" y="1736504"/>
            <a:ext cx="3901653" cy="452591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24">
            <a:extLst>
              <a:ext uri="{FF2B5EF4-FFF2-40B4-BE49-F238E27FC236}">
                <a16:creationId xmlns:a16="http://schemas.microsoft.com/office/drawing/2014/main" id="{35999186-DC06-430F-A79D-8F692DF340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45136" y="3719427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7" name="Espaço Reservado para Imagem 24">
            <a:extLst>
              <a:ext uri="{FF2B5EF4-FFF2-40B4-BE49-F238E27FC236}">
                <a16:creationId xmlns:a16="http://schemas.microsoft.com/office/drawing/2014/main" id="{BC0CAEB2-B68B-49A9-8EE5-A8F07A1AB7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29613" y="3719427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8" name="Espaço Reservado para Imagem 24">
            <a:extLst>
              <a:ext uri="{FF2B5EF4-FFF2-40B4-BE49-F238E27FC236}">
                <a16:creationId xmlns:a16="http://schemas.microsoft.com/office/drawing/2014/main" id="{F8881D19-3F23-46E5-A145-AAE3CD5AC5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090" y="3717781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24002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riângulo Ret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3F1AB87-0564-4A6F-B183-D9DF4F70CB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070388" y="371133"/>
            <a:ext cx="713700" cy="756911"/>
          </a:xfrm>
          <a:prstGeom prst="rect">
            <a:avLst/>
          </a:prstGeom>
        </p:spPr>
      </p:pic>
      <p:sp>
        <p:nvSpPr>
          <p:cNvPr id="10" name="Título 1" title="Título">
            <a:extLst>
              <a:ext uri="{FF2B5EF4-FFF2-40B4-BE49-F238E27FC236}">
                <a16:creationId xmlns:a16="http://schemas.microsoft.com/office/drawing/2014/main" id="{3764DA52-F199-4BBE-A979-32FE359029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0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1" name="Subtítulo 2" title="Subtítulo">
            <a:extLst>
              <a:ext uri="{FF2B5EF4-FFF2-40B4-BE49-F238E27FC236}">
                <a16:creationId xmlns:a16="http://schemas.microsoft.com/office/drawing/2014/main" id="{8308558F-ED2E-4BE0-994F-E9CB4FCA15D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233994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16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4" name="Triângulo Ret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041F338-E688-46B1-BD08-46B74B103D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22144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ângulo Ret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A65278C-4A2A-4F5F-B88A-720B8FDFA6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22144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9" name="Espaço Reservado para Conteú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91665BF-7D25-49DE-9639-0389BB8E56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15" name="Espaço reservado para conteú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CB13B52-716B-434D-91A1-17299CB14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pt-BR" noProof="0" dirty="0"/>
              <a:t>Editar estilos de texto Mestre</a:t>
            </a:r>
          </a:p>
        </p:txBody>
      </p:sp>
      <p:sp>
        <p:nvSpPr>
          <p:cNvPr id="20" name="Espaço Reservado para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20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845B43A-FC97-4A7E-BC76-CC0078E046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18" name="Espaço Reservado para Conteúdo 3" title="Marcadore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dirty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dirty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dirty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dirty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dirty="0"/>
              <a:t>Quinto nível</a:t>
            </a:r>
          </a:p>
        </p:txBody>
      </p:sp>
      <p:sp>
        <p:nvSpPr>
          <p:cNvPr id="19" name="Espaço Reservado para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0" name="Espaço Reservado para Conteúdo 5" title="Marcadore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dirty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dirty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dirty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dirty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dirty="0"/>
              <a:t>Quinto nível</a:t>
            </a:r>
          </a:p>
        </p:txBody>
      </p:sp>
      <p:sp>
        <p:nvSpPr>
          <p:cNvPr id="24" name="Espaço Reservado para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0EE6C74C-D1D6-4913-8A58-7CCC34741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Listr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4" name="Espaço Reservado para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dirty="0"/>
              <a:t>Texto aqui</a:t>
            </a:r>
          </a:p>
        </p:txBody>
      </p:sp>
      <p:sp>
        <p:nvSpPr>
          <p:cNvPr id="20" name="Espaço Reservado para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CF381C4-3F9A-4E3B-A23B-60D327BDAF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abela 11" title="Tabe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 dirty="0"/>
              <a:t>Clique no ícone para adicionar tabela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sp>
        <p:nvSpPr>
          <p:cNvPr id="37" name="Espaço Reservado para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3C0C28C-3149-4CBB-AF3D-38A1FE137B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2F9CD73-1D7F-499B-A990-57DDA843F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85" r:id="rId2"/>
    <p:sldLayoutId id="2147483706" r:id="rId3"/>
    <p:sldLayoutId id="2147483712" r:id="rId4"/>
    <p:sldLayoutId id="2147483713" r:id="rId5"/>
    <p:sldLayoutId id="2147483714" r:id="rId6"/>
    <p:sldLayoutId id="2147483708" r:id="rId7"/>
    <p:sldLayoutId id="2147483704" r:id="rId8"/>
    <p:sldLayoutId id="2147483689" r:id="rId9"/>
    <p:sldLayoutId id="2147483668" r:id="rId10"/>
    <p:sldLayoutId id="2147483711" r:id="rId11"/>
    <p:sldLayoutId id="2147483697" r:id="rId12"/>
    <p:sldLayoutId id="2147483692" r:id="rId13"/>
    <p:sldLayoutId id="2147483715" r:id="rId14"/>
    <p:sldLayoutId id="2147483707" r:id="rId15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IN" sz="3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ço Reservado para Imagem 21">
            <a:extLst>
              <a:ext uri="{FF2B5EF4-FFF2-40B4-BE49-F238E27FC236}">
                <a16:creationId xmlns:a16="http://schemas.microsoft.com/office/drawing/2014/main" id="{6A5F9402-47DC-4010-846D-24F7A7A991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5754" r="25754"/>
          <a:stretch/>
        </p:blipFill>
        <p:spPr/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CF0B2FF-916E-43F4-92FF-484FC55F91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Executar Teste e Implantação de Aplicativos Computacionais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1E500E87-24E8-49C5-BEAB-16CD1C4AC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SENAC PE</a:t>
            </a:r>
          </a:p>
          <a:p>
            <a:r>
              <a:rPr lang="pt-BR" dirty="0"/>
              <a:t>17 de Setembro de 2024</a:t>
            </a:r>
          </a:p>
        </p:txBody>
      </p:sp>
    </p:spTree>
    <p:extLst>
      <p:ext uri="{BB962C8B-B14F-4D97-AF65-F5344CB8AC3E}">
        <p14:creationId xmlns:p14="http://schemas.microsoft.com/office/powerpoint/2010/main" val="3925210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ço Reservado para Conteúdo 7">
            <a:extLst>
              <a:ext uri="{FF2B5EF4-FFF2-40B4-BE49-F238E27FC236}">
                <a16:creationId xmlns:a16="http://schemas.microsoft.com/office/drawing/2014/main" id="{EFB5E824-B2DC-F04C-DCA5-0450107981B1}"/>
              </a:ext>
            </a:extLst>
          </p:cNvPr>
          <p:cNvSpPr txBox="1">
            <a:spLocks/>
          </p:cNvSpPr>
          <p:nvPr/>
        </p:nvSpPr>
        <p:spPr>
          <a:xfrm>
            <a:off x="548043" y="2005762"/>
            <a:ext cx="11095914" cy="933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/>
              <a:t>Padrão IEEE 610.12-1990 – Software </a:t>
            </a:r>
            <a:r>
              <a:rPr lang="pt-BR" dirty="0" err="1"/>
              <a:t>Engineering</a:t>
            </a:r>
            <a:r>
              <a:rPr lang="pt-BR" dirty="0"/>
              <a:t> </a:t>
            </a:r>
            <a:r>
              <a:rPr lang="pt-BR" dirty="0" err="1"/>
              <a:t>terminology</a:t>
            </a:r>
            <a:br>
              <a:rPr lang="pt-BR" dirty="0"/>
            </a:br>
            <a:r>
              <a:rPr lang="pt-BR" dirty="0"/>
              <a:t>ISO/IEC/IEEE 24765:2010(E) Systems </a:t>
            </a:r>
            <a:r>
              <a:rPr lang="pt-BR" dirty="0" err="1"/>
              <a:t>and</a:t>
            </a:r>
            <a:r>
              <a:rPr lang="pt-BR" dirty="0"/>
              <a:t> Software </a:t>
            </a:r>
            <a:r>
              <a:rPr lang="pt-BR" dirty="0" err="1"/>
              <a:t>Engineering</a:t>
            </a:r>
            <a:r>
              <a:rPr lang="pt-BR" dirty="0"/>
              <a:t> – </a:t>
            </a:r>
            <a:r>
              <a:rPr lang="pt-BR" dirty="0" err="1"/>
              <a:t>Vocabulary</a:t>
            </a:r>
            <a:r>
              <a:rPr lang="pt-BR" dirty="0"/>
              <a:t> (ISO/IEC/IEEE, 2010)</a:t>
            </a:r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2E19F70-CD83-47ED-AAD4-CD76710C0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t-BR" dirty="0"/>
              <a:t>Engano x Defeito x Erro x Falha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F1ECCDE-DE1D-4062-9695-04B54168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57493B-10BD-79E5-9F4C-67D9A9D8B0F2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936" y="2961068"/>
            <a:ext cx="6702127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A69683-7F30-E92A-B421-0722DD6FBC63}"/>
              </a:ext>
            </a:extLst>
          </p:cNvPr>
          <p:cNvSpPr txBox="1"/>
          <p:nvPr/>
        </p:nvSpPr>
        <p:spPr>
          <a:xfrm>
            <a:off x="2690162" y="5595365"/>
            <a:ext cx="68116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Um engano introduz um defeito num software.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Um defeito, quando ativado, pode produzir um erro.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 erro, se propagando até a saída do software,  constitui uma falha.</a:t>
            </a:r>
          </a:p>
        </p:txBody>
      </p:sp>
    </p:spTree>
    <p:extLst>
      <p:ext uri="{BB962C8B-B14F-4D97-AF65-F5344CB8AC3E}">
        <p14:creationId xmlns:p14="http://schemas.microsoft.com/office/powerpoint/2010/main" val="4196579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985827"/>
            <a:ext cx="10835122" cy="4191136"/>
          </a:xfrm>
        </p:spPr>
        <p:txBody>
          <a:bodyPr/>
          <a:lstStyle/>
          <a:p>
            <a:r>
              <a:rPr lang="pt-BR" dirty="0"/>
              <a:t>Considere o comando (z=</a:t>
            </a:r>
            <a:r>
              <a:rPr lang="pt-BR" dirty="0" err="1"/>
              <a:t>y+x</a:t>
            </a:r>
            <a:r>
              <a:rPr lang="pt-BR" dirty="0"/>
              <a:t>) substituído por engano pelo comando (z=y-x)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Se o defeito introduzido for ativado com (x=0):</a:t>
            </a:r>
          </a:p>
          <a:p>
            <a:pPr lvl="1"/>
            <a:r>
              <a:rPr lang="pt-BR" dirty="0"/>
              <a:t>Nenhum valor incorreto para a variável z é produzido.</a:t>
            </a:r>
          </a:p>
          <a:p>
            <a:pPr lvl="1"/>
            <a:r>
              <a:rPr lang="pt-BR" dirty="0"/>
              <a:t>O defeito é ativado mas não produz um erro e, consequentemente, não ocorre uma falha.</a:t>
            </a:r>
          </a:p>
          <a:p>
            <a:pPr marL="457200" lvl="1" indent="0">
              <a:buNone/>
            </a:pPr>
            <a:endParaRPr lang="pt-BR" dirty="0"/>
          </a:p>
          <a:p>
            <a:r>
              <a:rPr lang="pt-BR" dirty="0"/>
              <a:t>Para qualquer outro valor de x (x!=0):</a:t>
            </a:r>
          </a:p>
          <a:p>
            <a:pPr lvl="1"/>
            <a:r>
              <a:rPr lang="pt-BR" dirty="0"/>
              <a:t>A ativação produz um erro na variável z.</a:t>
            </a:r>
          </a:p>
          <a:p>
            <a:pPr lvl="1"/>
            <a:r>
              <a:rPr lang="pt-BR" dirty="0"/>
              <a:t>Tal erro, se propagado até a saída, caracteriza uma falha.</a:t>
            </a:r>
          </a:p>
        </p:txBody>
      </p:sp>
      <p:sp>
        <p:nvSpPr>
          <p:cNvPr id="4" name="Espaço Reservado para Texto 10">
            <a:extLst>
              <a:ext uri="{FF2B5EF4-FFF2-40B4-BE49-F238E27FC236}">
                <a16:creationId xmlns:a16="http://schemas.microsoft.com/office/drawing/2014/main" id="{F07A3036-B4AA-52B2-B273-6DF68DB9A68F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accent6"/>
                </a:solidFill>
              </a:rPr>
              <a:t>EXEMPLO: Engano x Defeito x Erro x Falha</a:t>
            </a:r>
          </a:p>
        </p:txBody>
      </p:sp>
    </p:spTree>
    <p:extLst>
      <p:ext uri="{BB962C8B-B14F-4D97-AF65-F5344CB8AC3E}">
        <p14:creationId xmlns:p14="http://schemas.microsoft.com/office/powerpoint/2010/main" val="517314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811415"/>
            <a:ext cx="10835122" cy="436554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A ISO/IEC/IEEE 24765:2010(E) Systems </a:t>
            </a:r>
            <a:r>
              <a:rPr lang="pt-BR" dirty="0" err="1"/>
              <a:t>and</a:t>
            </a:r>
            <a:r>
              <a:rPr lang="pt-BR" dirty="0"/>
              <a:t> Software </a:t>
            </a:r>
            <a:r>
              <a:rPr lang="pt-BR" dirty="0" err="1"/>
              <a:t>Engineering</a:t>
            </a:r>
            <a:r>
              <a:rPr lang="pt-BR" dirty="0"/>
              <a:t> – </a:t>
            </a:r>
            <a:r>
              <a:rPr lang="pt-BR" dirty="0" err="1"/>
              <a:t>Vocabulary</a:t>
            </a:r>
            <a:r>
              <a:rPr lang="pt-BR" dirty="0"/>
              <a:t> (ISO/IEC/IEEE, 2010) diferencia os seguintes termos: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Engano (</a:t>
            </a:r>
            <a:r>
              <a:rPr lang="pt-BR" dirty="0" err="1"/>
              <a:t>Mistake</a:t>
            </a:r>
            <a:r>
              <a:rPr lang="pt-BR" dirty="0"/>
              <a:t>) – ação humana que produz um resultado incorreto.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Defeito (</a:t>
            </a:r>
            <a:r>
              <a:rPr lang="pt-BR" dirty="0" err="1"/>
              <a:t>Fault</a:t>
            </a:r>
            <a:r>
              <a:rPr lang="pt-BR" dirty="0"/>
              <a:t>) – um passo, processo, ou definição de dados incorreta em um produto de software. No uso comum, os termos “erro”, “bug” e “defeito” são usados para expressar esse significado.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Erro (</a:t>
            </a:r>
            <a:r>
              <a:rPr lang="pt-BR" dirty="0" err="1"/>
              <a:t>Error</a:t>
            </a:r>
            <a:r>
              <a:rPr lang="pt-BR" dirty="0"/>
              <a:t>) – diferença entre o valor computado, observado, ou medido e o valor teoricamente correto de acordo com a especificação.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Falha (</a:t>
            </a:r>
            <a:r>
              <a:rPr lang="pt-BR" dirty="0" err="1"/>
              <a:t>Failure</a:t>
            </a:r>
            <a:r>
              <a:rPr lang="pt-BR" dirty="0"/>
              <a:t>) – inabilidade do sistema ou componente realizara função requerida, considerando as questões de desempenho exigidas. </a:t>
            </a:r>
          </a:p>
        </p:txBody>
      </p:sp>
      <p:sp>
        <p:nvSpPr>
          <p:cNvPr id="4" name="Espaço Reservado para Texto 10">
            <a:extLst>
              <a:ext uri="{FF2B5EF4-FFF2-40B4-BE49-F238E27FC236}">
                <a16:creationId xmlns:a16="http://schemas.microsoft.com/office/drawing/2014/main" id="{F07A3036-B4AA-52B2-B273-6DF68DB9A68F}"/>
              </a:ext>
            </a:extLst>
          </p:cNvPr>
          <p:cNvSpPr txBox="1">
            <a:spLocks/>
          </p:cNvSpPr>
          <p:nvPr/>
        </p:nvSpPr>
        <p:spPr>
          <a:xfrm>
            <a:off x="520493" y="1376933"/>
            <a:ext cx="7368596" cy="4145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accent6"/>
                </a:solidFill>
              </a:rPr>
              <a:t>Engano x Defeito x Erro x Falha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812381C-C931-FF77-7E92-623C95A16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791" y="5277781"/>
            <a:ext cx="3600000" cy="13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235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D35A6B77-80D5-43EE-8651-CE7AE6B0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018F9886-F75B-9BD2-F977-CFB2000784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4403261"/>
              </p:ext>
            </p:extLst>
          </p:nvPr>
        </p:nvGraphicFramePr>
        <p:xfrm>
          <a:off x="2032000" y="135699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428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3FBDF8C-9CF5-4ADB-AE91-910DDD01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</p:spPr>
        <p:txBody>
          <a:bodyPr/>
          <a:lstStyle/>
          <a:p>
            <a:r>
              <a:rPr lang="pt-BR" dirty="0"/>
              <a:t>Conceitos preliminares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4A556A-77B2-4E88-9C7F-CA7E4956DB2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3842" y="3792046"/>
            <a:ext cx="4911633" cy="910580"/>
          </a:xfrm>
        </p:spPr>
        <p:txBody>
          <a:bodyPr/>
          <a:lstStyle/>
          <a:p>
            <a:r>
              <a:rPr lang="pt-BR" dirty="0"/>
              <a:t>Atividade</a:t>
            </a:r>
          </a:p>
        </p:txBody>
      </p:sp>
    </p:spTree>
    <p:extLst>
      <p:ext uri="{BB962C8B-B14F-4D97-AF65-F5344CB8AC3E}">
        <p14:creationId xmlns:p14="http://schemas.microsoft.com/office/powerpoint/2010/main" val="756091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11">
            <a:extLst>
              <a:ext uri="{FF2B5EF4-FFF2-40B4-BE49-F238E27FC236}">
                <a16:creationId xmlns:a16="http://schemas.microsoft.com/office/drawing/2014/main" id="{D92939D4-0D53-8C5B-9B7F-C9E62317E6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655" r="28655"/>
          <a:stretch/>
        </p:blipFill>
        <p:spPr>
          <a:xfrm>
            <a:off x="6604000" y="-4918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pic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F20104E-462A-4070-AEF6-235C1E16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Explique a diferença entre os seguintes termos: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Engano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Defeito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Erro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Falha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40AE738F-8E6F-4CD3-B31E-59372C2E05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b="1" dirty="0"/>
              <a:t>Definição e Diferença Conceitual</a:t>
            </a:r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97D115C3-AFEE-4FF7-9210-575F8773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1</a:t>
            </a:r>
          </a:p>
        </p:txBody>
      </p:sp>
    </p:spTree>
    <p:extLst>
      <p:ext uri="{BB962C8B-B14F-4D97-AF65-F5344CB8AC3E}">
        <p14:creationId xmlns:p14="http://schemas.microsoft.com/office/powerpoint/2010/main" val="56743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2: </a:t>
            </a:r>
            <a:br>
              <a:rPr lang="pt-BR" b="1" dirty="0"/>
            </a:br>
            <a:r>
              <a:rPr lang="pt-BR" b="1" dirty="0"/>
              <a:t>Identificação de Termos em um Cenário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Imagine o seguinte cenário em uma empresa de software:</a:t>
            </a:r>
          </a:p>
          <a:p>
            <a:pPr marL="0" indent="0">
              <a:buNone/>
            </a:pPr>
            <a:r>
              <a:rPr lang="pt-BR" dirty="0"/>
              <a:t>Um desenvolvedor, ao escrever o código de um sistema de controle de estoque, confunde as fórmulas de cálculo de desconto. Isso faz com que o sistema aplique um desconto incorreto para todos os produtos. Durante os testes, a equipe de qualidade percebe que o preço final não é o esperado para os clientes.</a:t>
            </a:r>
          </a:p>
          <a:p>
            <a:r>
              <a:rPr lang="pt-BR" dirty="0"/>
              <a:t>Classifique as seguintes situações com base nos conceitos de Engano, Defeito, Erro e Falha: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desenvolvedor confundiu as fórmulas de cálculo.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código do sistema apresenta um cálculo incorreto.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Durante a execução do sistema, o valor do desconto está errado.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cliente final paga um valor incorreto.</a:t>
            </a:r>
          </a:p>
        </p:txBody>
      </p:sp>
    </p:spTree>
    <p:extLst>
      <p:ext uri="{BB962C8B-B14F-4D97-AF65-F5344CB8AC3E}">
        <p14:creationId xmlns:p14="http://schemas.microsoft.com/office/powerpoint/2010/main" val="593955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3: </a:t>
            </a:r>
            <a:br>
              <a:rPr lang="pt-BR" b="1" dirty="0"/>
            </a:br>
            <a:r>
              <a:rPr lang="pt-BR" dirty="0"/>
              <a:t>Relação de Causa e Efeito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Considere a sequência de eventos abaixo e preencha os espaços com os termos corretos (Engano, Defeito, Erro ou Falha):</a:t>
            </a:r>
          </a:p>
          <a:p>
            <a:pPr>
              <a:buFont typeface="+mj-lt"/>
              <a:buAutoNum type="arabicPeriod"/>
            </a:pPr>
            <a:r>
              <a:rPr lang="pt-BR" dirty="0"/>
              <a:t>Um programador cometeu um </a:t>
            </a:r>
            <a:r>
              <a:rPr lang="pt-BR" b="1" dirty="0"/>
              <a:t>(1)</a:t>
            </a:r>
            <a:r>
              <a:rPr lang="pt-BR" dirty="0"/>
              <a:t> ao implementar uma funcionalidade de cálculo de impostos, trocando um símbolo de operação matemática.</a:t>
            </a:r>
          </a:p>
          <a:p>
            <a:pPr>
              <a:buFont typeface="+mj-lt"/>
              <a:buAutoNum type="arabicPeriod"/>
            </a:pPr>
            <a:r>
              <a:rPr lang="pt-BR" dirty="0"/>
              <a:t>Esse </a:t>
            </a:r>
            <a:r>
              <a:rPr lang="pt-BR" b="1" dirty="0"/>
              <a:t>(1)</a:t>
            </a:r>
            <a:r>
              <a:rPr lang="pt-BR" dirty="0"/>
              <a:t> gerou um </a:t>
            </a:r>
            <a:r>
              <a:rPr lang="pt-BR" b="1" dirty="0"/>
              <a:t>(2)</a:t>
            </a:r>
            <a:r>
              <a:rPr lang="pt-BR" dirty="0"/>
              <a:t> no código-fonte.</a:t>
            </a:r>
          </a:p>
          <a:p>
            <a:pPr>
              <a:buFont typeface="+mj-lt"/>
              <a:buAutoNum type="arabicPeriod"/>
            </a:pPr>
            <a:r>
              <a:rPr lang="pt-BR" dirty="0"/>
              <a:t>Durante a execução do programa, o cálculo errado levou a um </a:t>
            </a:r>
            <a:r>
              <a:rPr lang="pt-BR" b="1" dirty="0"/>
              <a:t>(3)</a:t>
            </a:r>
            <a:r>
              <a:rPr lang="pt-BR" dirty="0"/>
              <a:t> no sistema.</a:t>
            </a:r>
          </a:p>
          <a:p>
            <a:pPr>
              <a:buFont typeface="+mj-lt"/>
              <a:buAutoNum type="arabicPeriod"/>
            </a:pPr>
            <a:r>
              <a:rPr lang="pt-BR" dirty="0"/>
              <a:t>Isso resultou em uma </a:t>
            </a:r>
            <a:r>
              <a:rPr lang="pt-BR" b="1" dirty="0"/>
              <a:t>(4)</a:t>
            </a:r>
            <a:r>
              <a:rPr lang="pt-BR" dirty="0"/>
              <a:t> ao gerar faturas com valores errados.</a:t>
            </a:r>
          </a:p>
        </p:txBody>
      </p:sp>
    </p:spTree>
    <p:extLst>
      <p:ext uri="{BB962C8B-B14F-4D97-AF65-F5344CB8AC3E}">
        <p14:creationId xmlns:p14="http://schemas.microsoft.com/office/powerpoint/2010/main" val="731239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4: </a:t>
            </a:r>
            <a:br>
              <a:rPr lang="pt-BR" b="1" dirty="0"/>
            </a:br>
            <a:r>
              <a:rPr lang="pt-BR" dirty="0"/>
              <a:t>Análise de Caso Completo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Uma equipe de desenvolvimento foi encarregada de criar um sistema de gerenciamento de reservas para um hotel. Durante o desenvolvimento, um conjunto de erros foi identificado. Analise o caso descrito abaixo e responda às questões baseadas nos conceitos de Engano, Defeito, Erro e Falha.</a:t>
            </a:r>
          </a:p>
          <a:p>
            <a:r>
              <a:rPr lang="pt-BR" b="1" dirty="0"/>
              <a:t>Cenário:</a:t>
            </a:r>
            <a:endParaRPr lang="pt-BR" dirty="0"/>
          </a:p>
          <a:p>
            <a:pPr>
              <a:buFont typeface="+mj-lt"/>
              <a:buAutoNum type="arabicPeriod"/>
            </a:pPr>
            <a:r>
              <a:rPr lang="pt-BR" dirty="0"/>
              <a:t>Um analista de requisitos, ao especificar a funcionalidade de cálculo de tarifas sazonais, não considerou a sobreposição de feriados com as datas de alta temporada.</a:t>
            </a:r>
          </a:p>
          <a:p>
            <a:pPr>
              <a:buFont typeface="+mj-lt"/>
              <a:buAutoNum type="arabicPeriod"/>
            </a:pPr>
            <a:r>
              <a:rPr lang="pt-BR" dirty="0"/>
              <a:t>O desenvolvedor, seguindo as especificações, implementou o cálculo sem levar em conta feriados que interferem nas tarifas.</a:t>
            </a:r>
          </a:p>
          <a:p>
            <a:pPr>
              <a:buFont typeface="+mj-lt"/>
              <a:buAutoNum type="arabicPeriod"/>
            </a:pPr>
            <a:r>
              <a:rPr lang="pt-BR" dirty="0"/>
              <a:t>Durante o teste de integração, a equipe de QA percebeu que as tarifas para reservas realizadas durante feriados em alta temporada estavam erradas.</a:t>
            </a:r>
          </a:p>
          <a:p>
            <a:pPr>
              <a:buFont typeface="+mj-lt"/>
              <a:buAutoNum type="arabicPeriod"/>
            </a:pPr>
            <a:r>
              <a:rPr lang="pt-BR" dirty="0"/>
              <a:t>A empresa foi notificada por um cliente que efetuou uma reserva em um feriado e foi cobrado um valor inferior ao devido, o que causou prejuízos ao hotel.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7048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DB5EF6-B473-4692-9072-7B09EB9CBA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Senac Pernambuco</a:t>
            </a:r>
            <a:br>
              <a:rPr lang="pt-BR" dirty="0"/>
            </a:br>
            <a:r>
              <a:rPr lang="pt-BR" dirty="0"/>
              <a:t>Educação Profissional Recife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231AA-D411-40D8-8ED8-CA0E6AD301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Thiago Dias Nogueira</a:t>
            </a:r>
          </a:p>
          <a:p>
            <a:r>
              <a:rPr lang="pt-BR" dirty="0"/>
              <a:t>Instrutor Técnico</a:t>
            </a:r>
          </a:p>
          <a:p>
            <a:r>
              <a:rPr lang="pt-BR" dirty="0"/>
              <a:t>(81) 9 9627-0419</a:t>
            </a:r>
          </a:p>
          <a:p>
            <a:r>
              <a:rPr lang="pt-BR" dirty="0"/>
              <a:t>thiago.nogueira@pe.senac.br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5BC32A65-E711-46B3-8B9C-9E28F365295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821" r="228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33698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73391E58-9058-484D-B5BD-FA64CEDED6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8655" r="28655"/>
          <a:stretch/>
        </p:blipFill>
        <p:spPr/>
      </p:pic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F20104E-462A-4070-AEF6-235C1E16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Mapa Conceitual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97D115C3-AFEE-4FF7-9210-575F8773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Conceitos preliminares</a:t>
            </a:r>
          </a:p>
        </p:txBody>
      </p:sp>
    </p:spTree>
    <p:extLst>
      <p:ext uri="{BB962C8B-B14F-4D97-AF65-F5344CB8AC3E}">
        <p14:creationId xmlns:p14="http://schemas.microsoft.com/office/powerpoint/2010/main" val="227445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3FBDF8C-9CF5-4ADB-AE91-910DDD01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</p:spPr>
        <p:txBody>
          <a:bodyPr/>
          <a:lstStyle/>
          <a:p>
            <a:r>
              <a:rPr lang="pt-BR" dirty="0"/>
              <a:t>Conceitos preliminares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4A556A-77B2-4E88-9C7F-CA7E4956DB2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3842" y="3792046"/>
            <a:ext cx="4911633" cy="910580"/>
          </a:xfrm>
        </p:spPr>
        <p:txBody>
          <a:bodyPr/>
          <a:lstStyle/>
          <a:p>
            <a:r>
              <a:rPr lang="pt-BR" dirty="0"/>
              <a:t>Mapa Conceitual</a:t>
            </a:r>
          </a:p>
        </p:txBody>
      </p:sp>
    </p:spTree>
    <p:extLst>
      <p:ext uri="{BB962C8B-B14F-4D97-AF65-F5344CB8AC3E}">
        <p14:creationId xmlns:p14="http://schemas.microsoft.com/office/powerpoint/2010/main" val="301940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Mapa Conceitual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679FB4-FF93-F157-CDFC-0BE36318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750" y="1356997"/>
            <a:ext cx="76225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88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3FBDF8C-9CF5-4ADB-AE91-910DDD01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</p:spPr>
        <p:txBody>
          <a:bodyPr/>
          <a:lstStyle/>
          <a:p>
            <a:r>
              <a:rPr lang="pt-BR" dirty="0"/>
              <a:t>Conceitos preliminares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4A556A-77B2-4E88-9C7F-CA7E4956DB2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3842" y="3792046"/>
            <a:ext cx="4911633" cy="910580"/>
          </a:xfrm>
        </p:spPr>
        <p:txBody>
          <a:bodyPr/>
          <a:lstStyle/>
          <a:p>
            <a:r>
              <a:rPr lang="pt-BR" dirty="0"/>
              <a:t>Terminologia</a:t>
            </a:r>
          </a:p>
        </p:txBody>
      </p:sp>
    </p:spTree>
    <p:extLst>
      <p:ext uri="{BB962C8B-B14F-4D97-AF65-F5344CB8AC3E}">
        <p14:creationId xmlns:p14="http://schemas.microsoft.com/office/powerpoint/2010/main" val="3745176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A89FDC-E1FE-4118-A0FA-DF31CA68653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20698" y="1985828"/>
            <a:ext cx="5475290" cy="4132398"/>
          </a:xfrm>
        </p:spPr>
        <p:txBody>
          <a:bodyPr/>
          <a:lstStyle/>
          <a:p>
            <a:r>
              <a:rPr lang="pt-BR" dirty="0"/>
              <a:t>Em 09 de setembro de 2015 o jornal O Globo noticiou: “</a:t>
            </a:r>
            <a:r>
              <a:rPr lang="pt-BR" b="1" dirty="0"/>
              <a:t>Falha</a:t>
            </a:r>
            <a:r>
              <a:rPr lang="pt-BR" dirty="0"/>
              <a:t> no WhatsApp web coloca 200 milhões de usuários em risco. A empresa lançou o WhatsApp Web, que permite o uso de um navegador para acessar o serviço. O problema é que o aplicativo tinha uma </a:t>
            </a:r>
            <a:r>
              <a:rPr lang="pt-BR" b="1" dirty="0"/>
              <a:t>falha</a:t>
            </a:r>
            <a:r>
              <a:rPr lang="pt-BR" dirty="0"/>
              <a:t>. De acordo com a firma de segurança </a:t>
            </a:r>
            <a:r>
              <a:rPr lang="pt-BR" dirty="0" err="1"/>
              <a:t>Check</a:t>
            </a:r>
            <a:r>
              <a:rPr lang="pt-BR" dirty="0"/>
              <a:t> Point, o </a:t>
            </a:r>
            <a:r>
              <a:rPr lang="pt-BR" b="1" dirty="0"/>
              <a:t>bug</a:t>
            </a:r>
            <a:r>
              <a:rPr lang="pt-BR" dirty="0"/>
              <a:t> expôs os 200 milhões de pessoas vulneráveis a ataques hackers. O </a:t>
            </a:r>
            <a:r>
              <a:rPr lang="pt-BR" b="1" dirty="0"/>
              <a:t>problema</a:t>
            </a:r>
            <a:r>
              <a:rPr lang="pt-BR" dirty="0"/>
              <a:t> foi relatado a companhia no dia 21 de agosto, e um patch foi liberado no dia 27 mas apenas para as versões mais atuais do software”.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2E19F70-CD83-47ED-AAD4-CD76710C0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t-BR" dirty="0"/>
              <a:t>Caso - WhatsApp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F1ECCDE-DE1D-4062-9695-04B54168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8894D9D-C170-4C90-E516-B607D59C0E47}"/>
              </a:ext>
            </a:extLst>
          </p:cNvPr>
          <p:cNvGrpSpPr/>
          <p:nvPr/>
        </p:nvGrpSpPr>
        <p:grpSpPr>
          <a:xfrm>
            <a:off x="7081230" y="578498"/>
            <a:ext cx="3541340" cy="5701004"/>
            <a:chOff x="2271059" y="-1"/>
            <a:chExt cx="4983865" cy="6853067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6EBBDFFE-02EA-7E25-6631-B9539F002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1059" y="-1"/>
              <a:ext cx="4983865" cy="2922001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77A9782F-B33E-6158-B168-E5E56391C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1059" y="2859784"/>
              <a:ext cx="4983865" cy="3993282"/>
            </a:xfrm>
            <a:prstGeom prst="rect">
              <a:avLst/>
            </a:prstGeom>
          </p:spPr>
        </p:pic>
      </p:grp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624F1FB-E0A6-9893-B860-5FFDDF99EFEB}"/>
              </a:ext>
            </a:extLst>
          </p:cNvPr>
          <p:cNvSpPr txBox="1"/>
          <p:nvPr/>
        </p:nvSpPr>
        <p:spPr>
          <a:xfrm>
            <a:off x="6635879" y="6344816"/>
            <a:ext cx="4432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Fonte: https://oglobo.globo.com/economia/falha-no-whatsapp-web-coloca-200-milhoes-de-usuarios-em-risco-17439416</a:t>
            </a:r>
          </a:p>
        </p:txBody>
      </p:sp>
    </p:spTree>
    <p:extLst>
      <p:ext uri="{BB962C8B-B14F-4D97-AF65-F5344CB8AC3E}">
        <p14:creationId xmlns:p14="http://schemas.microsoft.com/office/powerpoint/2010/main" val="4214226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EB33CA1-407D-403E-BCA2-B2DADE2F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6130D7CC-4A7B-452C-A1E6-D50E28ECC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85827"/>
            <a:ext cx="5183188" cy="4203836"/>
          </a:xfrm>
        </p:spPr>
        <p:txBody>
          <a:bodyPr/>
          <a:lstStyle/>
          <a:p>
            <a:r>
              <a:rPr lang="pt-BR" dirty="0"/>
              <a:t>Em 04 de Abril de 2014, o portal G1 noticiou: “ Garoto de 5 anos acha </a:t>
            </a:r>
            <a:r>
              <a:rPr lang="pt-BR" b="1" dirty="0"/>
              <a:t>falha </a:t>
            </a:r>
            <a:r>
              <a:rPr lang="pt-BR" dirty="0"/>
              <a:t>no login do Xbox </a:t>
            </a:r>
            <a:r>
              <a:rPr lang="pt-BR" dirty="0" err="1"/>
              <a:t>One</a:t>
            </a:r>
            <a:r>
              <a:rPr lang="pt-BR" dirty="0"/>
              <a:t> e ganha jogos. O nome “</a:t>
            </a:r>
            <a:r>
              <a:rPr lang="pt-BR" dirty="0" err="1"/>
              <a:t>Kristoffer</a:t>
            </a:r>
            <a:r>
              <a:rPr lang="pt-BR" dirty="0"/>
              <a:t> Von Hassel” aparece em uma lista de agradecimento divulgada pela Microsoft que enumera pesquisadores que encontram </a:t>
            </a:r>
            <a:r>
              <a:rPr lang="pt-BR" b="1" dirty="0"/>
              <a:t>falhas </a:t>
            </a:r>
            <a:r>
              <a:rPr lang="pt-BR" dirty="0"/>
              <a:t>de segurança em seus produtos. Hassel, de San Diego, nos Estados Unidos, descobriu uma </a:t>
            </a:r>
            <a:r>
              <a:rPr lang="pt-BR" b="1" dirty="0"/>
              <a:t>vulnerabilidade </a:t>
            </a:r>
            <a:r>
              <a:rPr lang="pt-BR" dirty="0"/>
              <a:t>na tela de login do Xbox </a:t>
            </a:r>
            <a:r>
              <a:rPr lang="pt-BR" dirty="0" err="1"/>
              <a:t>One</a:t>
            </a:r>
            <a:r>
              <a:rPr lang="pt-BR" dirty="0"/>
              <a:t>, quando o usuário se conecta com seus dados de e-mail e senha para acessar a rede Xbox Live”.</a:t>
            </a:r>
          </a:p>
        </p:txBody>
      </p:sp>
      <p:sp>
        <p:nvSpPr>
          <p:cNvPr id="2" name="Espaço Reservado para Texto 10">
            <a:extLst>
              <a:ext uri="{FF2B5EF4-FFF2-40B4-BE49-F238E27FC236}">
                <a16:creationId xmlns:a16="http://schemas.microsoft.com/office/drawing/2014/main" id="{04F15A32-46A2-F3B5-82D4-FB5127199657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accent6"/>
                </a:solidFill>
              </a:rPr>
              <a:t>Caso - Xbox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B22DDE2-B2E5-DA53-81A7-C86EBBAF1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20" y="2601068"/>
            <a:ext cx="5702781" cy="2880000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C2F6F236-1CB7-4063-2F16-5DE05659EC1D}"/>
              </a:ext>
            </a:extLst>
          </p:cNvPr>
          <p:cNvSpPr txBox="1"/>
          <p:nvPr/>
        </p:nvSpPr>
        <p:spPr>
          <a:xfrm>
            <a:off x="952389" y="5696199"/>
            <a:ext cx="4432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Fonte: https://g1.globo.com/tecnologia/games/noticia/2014/04/garoto-de-cinco-anos-acha-falha-no-login-do-xbox-one-e-ganha-jogos.html</a:t>
            </a:r>
          </a:p>
        </p:txBody>
      </p:sp>
    </p:spTree>
    <p:extLst>
      <p:ext uri="{BB962C8B-B14F-4D97-AF65-F5344CB8AC3E}">
        <p14:creationId xmlns:p14="http://schemas.microsoft.com/office/powerpoint/2010/main" val="2766369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EB33CA1-407D-403E-BCA2-B2DADE2F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6130D7CC-4A7B-452C-A1E6-D50E28ECC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85827"/>
            <a:ext cx="5183188" cy="4203836"/>
          </a:xfrm>
        </p:spPr>
        <p:txBody>
          <a:bodyPr/>
          <a:lstStyle/>
          <a:p>
            <a:r>
              <a:rPr lang="pt-BR" dirty="0"/>
              <a:t>A </a:t>
            </a:r>
            <a:r>
              <a:rPr lang="pt-BR" dirty="0" err="1"/>
              <a:t>Infomoney</a:t>
            </a:r>
            <a:r>
              <a:rPr lang="pt-BR" dirty="0"/>
              <a:t> de 20 de abril de 2017 destaca “Consumidores que compraram Galaxy S8 na pré-venda reclamam de </a:t>
            </a:r>
            <a:r>
              <a:rPr lang="pt-BR" b="1" dirty="0"/>
              <a:t>defeito</a:t>
            </a:r>
            <a:r>
              <a:rPr lang="pt-BR" dirty="0"/>
              <a:t>. É provável que a Samsung consiga corrigir o </a:t>
            </a:r>
            <a:r>
              <a:rPr lang="pt-BR" b="1" dirty="0"/>
              <a:t>erro</a:t>
            </a:r>
            <a:r>
              <a:rPr lang="pt-BR" dirty="0"/>
              <a:t>, por meio de atualização de software, se o </a:t>
            </a:r>
            <a:r>
              <a:rPr lang="pt-BR" b="1" dirty="0"/>
              <a:t>problema</a:t>
            </a:r>
            <a:r>
              <a:rPr lang="pt-BR" dirty="0"/>
              <a:t> for realmente desnivelamento de cores”.</a:t>
            </a:r>
          </a:p>
        </p:txBody>
      </p:sp>
      <p:sp>
        <p:nvSpPr>
          <p:cNvPr id="2" name="Espaço Reservado para Texto 10">
            <a:extLst>
              <a:ext uri="{FF2B5EF4-FFF2-40B4-BE49-F238E27FC236}">
                <a16:creationId xmlns:a16="http://schemas.microsoft.com/office/drawing/2014/main" id="{04F15A32-46A2-F3B5-82D4-FB5127199657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accent6"/>
                </a:solidFill>
              </a:rPr>
              <a:t>Caso - Samsung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2F6F236-1CB7-4063-2F16-5DE05659EC1D}"/>
              </a:ext>
            </a:extLst>
          </p:cNvPr>
          <p:cNvSpPr txBox="1"/>
          <p:nvPr/>
        </p:nvSpPr>
        <p:spPr>
          <a:xfrm>
            <a:off x="952389" y="5696199"/>
            <a:ext cx="4432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Fonte: https://www.infomoney.com.br/consumo/consumidores-que-compraram-galaxy-s8-na-pre-venda-reclamam-de-defeito/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CD12707-549C-B23A-41D4-AE3D3221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51" y="1881068"/>
            <a:ext cx="592244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201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Terminologia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1800000"/>
          </a:xfrm>
        </p:spPr>
        <p:txBody>
          <a:bodyPr/>
          <a:lstStyle/>
          <a:p>
            <a:r>
              <a:rPr lang="pt-BR" dirty="0"/>
              <a:t>Percebe-se que diferentes termos são usados para dizer que um problema em um software foi a causa do incidente. </a:t>
            </a:r>
          </a:p>
          <a:p>
            <a:r>
              <a:rPr lang="pt-BR" dirty="0"/>
              <a:t>Pergunta:</a:t>
            </a:r>
          </a:p>
          <a:p>
            <a:pPr lvl="1"/>
            <a:r>
              <a:rPr lang="pt-BR" b="1" dirty="0"/>
              <a:t>Será que engano, defeito, erro e falha são palavras sinônimas?</a:t>
            </a:r>
          </a:p>
          <a:p>
            <a:pPr marL="457200" lvl="1" indent="0">
              <a:buNone/>
            </a:pPr>
            <a:endParaRPr lang="pt-BR" b="1" dirty="0"/>
          </a:p>
          <a:p>
            <a:pPr marL="457200" lvl="1" indent="0">
              <a:buNone/>
            </a:pPr>
            <a:endParaRPr lang="pt-BR" b="1" dirty="0"/>
          </a:p>
        </p:txBody>
      </p:sp>
      <p:pic>
        <p:nvPicPr>
          <p:cNvPr id="2050" name="Picture 2" descr="What is a Student Information System in Higher Ed?">
            <a:extLst>
              <a:ext uri="{FF2B5EF4-FFF2-40B4-BE49-F238E27FC236}">
                <a16:creationId xmlns:a16="http://schemas.microsoft.com/office/drawing/2014/main" id="{6F737FEB-5C6D-EE65-B780-E3CAA6EB5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76" y="3786851"/>
            <a:ext cx="2400915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5565872-3558-D827-E412-A29C08912DAD}"/>
              </a:ext>
            </a:extLst>
          </p:cNvPr>
          <p:cNvSpPr txBox="1"/>
          <p:nvPr/>
        </p:nvSpPr>
        <p:spPr>
          <a:xfrm>
            <a:off x="496562" y="5586851"/>
            <a:ext cx="2790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/>
              <a:t>Estudando sobre Teste de Software</a:t>
            </a:r>
          </a:p>
        </p:txBody>
      </p:sp>
      <p:pic>
        <p:nvPicPr>
          <p:cNvPr id="2058" name="Picture 10" descr="Man asks the hiring manager a question during his job interview">
            <a:extLst>
              <a:ext uri="{FF2B5EF4-FFF2-40B4-BE49-F238E27FC236}">
                <a16:creationId xmlns:a16="http://schemas.microsoft.com/office/drawing/2014/main" id="{0954D49D-E617-C00E-A9E9-0D8060233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39" y="3786851"/>
            <a:ext cx="27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9A29F0C-B1A1-F974-3D57-56311B7CA4CE}"/>
              </a:ext>
            </a:extLst>
          </p:cNvPr>
          <p:cNvSpPr txBox="1"/>
          <p:nvPr/>
        </p:nvSpPr>
        <p:spPr>
          <a:xfrm>
            <a:off x="5006721" y="5594001"/>
            <a:ext cx="1859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/>
              <a:t>Entrevista de emprego</a:t>
            </a:r>
          </a:p>
        </p:txBody>
      </p:sp>
      <p:pic>
        <p:nvPicPr>
          <p:cNvPr id="2060" name="Picture 12" descr="California test scores regressed this year for 11th graders.">
            <a:extLst>
              <a:ext uri="{FF2B5EF4-FFF2-40B4-BE49-F238E27FC236}">
                <a16:creationId xmlns:a16="http://schemas.microsoft.com/office/drawing/2014/main" id="{8746419E-5F05-4450-06B6-44A4FE6D6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787" y="3786851"/>
            <a:ext cx="27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0DA5113-A617-50D3-C506-1EE3DEE0E6FD}"/>
              </a:ext>
            </a:extLst>
          </p:cNvPr>
          <p:cNvSpPr txBox="1"/>
          <p:nvPr/>
        </p:nvSpPr>
        <p:spPr>
          <a:xfrm>
            <a:off x="8800147" y="5586850"/>
            <a:ext cx="2655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/>
              <a:t>Testes, provas de certificação, </a:t>
            </a:r>
            <a:r>
              <a:rPr lang="pt-BR" sz="1400" b="1" dirty="0" err="1"/>
              <a:t>etc</a:t>
            </a:r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37542318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33_TF00951641.potx" id="{56D76C83-AB6D-4D1E-A68C-C0A6164BA3F4}" vid="{B92C1300-75A7-49A1-A712-D2F9301F6A7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483AE81E2EDA14A9E27BFED75944656" ma:contentTypeVersion="0" ma:contentTypeDescription="Crie um novo documento." ma:contentTypeScope="" ma:versionID="e50db5e7b836ddc0a31919d6dad2481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74c6ccb71ee63fbc30cff3237551ec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158C52-376A-4D3C-B7EF-888241DC9A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74D15D6-87BC-477C-8E91-9F90829C2FC8}">
  <ds:schemaRefs>
    <ds:schemaRef ds:uri="http://purl.org/dc/dcmitype/"/>
    <ds:schemaRef ds:uri="http://schemas.microsoft.com/office/infopath/2007/PartnerControls"/>
    <ds:schemaRef ds:uri="11167284-6e7a-4b55-a89d-9be8e04114ed"/>
    <ds:schemaRef ds:uri="http://www.w3.org/XML/1998/namespace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3278893f-11de-4c80-8d71-ba978d5379b4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hexagonal clara</Template>
  <TotalTime>0</TotalTime>
  <Words>1204</Words>
  <Application>Microsoft Office PowerPoint</Application>
  <PresentationFormat>Widescreen</PresentationFormat>
  <Paragraphs>99</Paragraphs>
  <Slides>19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0" baseType="lpstr">
      <vt:lpstr>Tema do Office</vt:lpstr>
      <vt:lpstr>Executar Teste e Implantação de Aplicativos Computacionais</vt:lpstr>
      <vt:lpstr>Conceitos preliminares</vt:lpstr>
      <vt:lpstr>Conceitos preliminares</vt:lpstr>
      <vt:lpstr>Mapa Conceitual</vt:lpstr>
      <vt:lpstr>Conceitos preliminares</vt:lpstr>
      <vt:lpstr>Terminologia</vt:lpstr>
      <vt:lpstr>Terminologia</vt:lpstr>
      <vt:lpstr>Terminologia</vt:lpstr>
      <vt:lpstr>Terminologia</vt:lpstr>
      <vt:lpstr>Terminologia</vt:lpstr>
      <vt:lpstr>Terminologia</vt:lpstr>
      <vt:lpstr>Terminologia</vt:lpstr>
      <vt:lpstr>Resumo</vt:lpstr>
      <vt:lpstr>Conceitos preliminares</vt:lpstr>
      <vt:lpstr>Exercício 1</vt:lpstr>
      <vt:lpstr>Exercício 2:  Identificação de Termos em um Cenário</vt:lpstr>
      <vt:lpstr>Exercício 3:  Relação de Causa e Efeito</vt:lpstr>
      <vt:lpstr>Exercício 4:  Análise de Caso Completo</vt:lpstr>
      <vt:lpstr>Senac Pernambuco Educação Profissional Recife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Diretoria de Projetos Estratégicos (DPE)</dc:title>
  <dc:creator/>
  <cp:lastModifiedBy/>
  <cp:revision>4</cp:revision>
  <dcterms:created xsi:type="dcterms:W3CDTF">2023-12-12T18:02:03Z</dcterms:created>
  <dcterms:modified xsi:type="dcterms:W3CDTF">2024-09-19T10:39:05Z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0x0101004483AE81E2EDA14A9E27BFED75944656</vt:lpwstr>
  </property>
</Properties>
</file>